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3" r:id="rId9"/>
    <p:sldId id="291" r:id="rId10"/>
    <p:sldId id="257" r:id="rId11"/>
    <p:sldId id="263" r:id="rId12"/>
    <p:sldId id="275" r:id="rId13"/>
    <p:sldId id="258" r:id="rId14"/>
    <p:sldId id="259" r:id="rId15"/>
    <p:sldId id="260" r:id="rId16"/>
    <p:sldId id="261" r:id="rId17"/>
    <p:sldId id="262" r:id="rId18"/>
    <p:sldId id="264" r:id="rId19"/>
    <p:sldId id="265" r:id="rId20"/>
    <p:sldId id="273" r:id="rId21"/>
    <p:sldId id="276" r:id="rId22"/>
    <p:sldId id="274" r:id="rId23"/>
    <p:sldId id="271" r:id="rId24"/>
    <p:sldId id="272" r:id="rId25"/>
    <p:sldId id="29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4" autoAdjust="0"/>
    <p:restoredTop sz="89343" autoAdjust="0"/>
  </p:normalViewPr>
  <p:slideViewPr>
    <p:cSldViewPr>
      <p:cViewPr>
        <p:scale>
          <a:sx n="59" d="100"/>
          <a:sy n="59" d="100"/>
        </p:scale>
        <p:origin x="-186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26B1D-3E88-4F4F-9F52-F5739CF72582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D47F9-BE65-458F-A8DA-0B40CC7F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Examining multiple criteria ,further complicating the design, and potentially reducing the utility of the strata.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47F9-BE65-458F-A8DA-0B40CC7F030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75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D47F9-BE65-458F-A8DA-0B40CC7F030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15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1A54B0-1156-460F-9356-D8ABB4984399}" type="datetimeFigureOut">
              <a:rPr lang="en-US" smtClean="0"/>
              <a:pPr/>
              <a:t>11/3/2015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16CE51-16AC-4571-9AA6-D3D0079853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b="1" dirty="0" smtClean="0"/>
              <a:t>RSCH 410 </a:t>
            </a:r>
            <a:br>
              <a:rPr lang="en-US" sz="7200" b="1" dirty="0" smtClean="0"/>
            </a:br>
            <a:r>
              <a:rPr lang="en-US" sz="7200" b="1" dirty="0" smtClean="0"/>
              <a:t>Sampling methods</a:t>
            </a:r>
            <a:br>
              <a:rPr lang="en-US" sz="7200" b="1" dirty="0" smtClean="0"/>
            </a:br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7200" dirty="0"/>
              <a:t/>
            </a:r>
            <a:br>
              <a:rPr lang="en-US" sz="7200" dirty="0"/>
            </a:br>
            <a:r>
              <a:rPr lang="en-US" sz="5300" dirty="0" smtClean="0"/>
              <a:t>Dr. MONA  HASSAN    </a:t>
            </a:r>
            <a:endParaRPr lang="en-US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/>
              <a:t>Types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b="1" dirty="0" smtClean="0"/>
              <a:t>probability sampling  : </a:t>
            </a:r>
            <a:r>
              <a:rPr lang="en-US" dirty="0" smtClean="0"/>
              <a:t>in which every unit in the population has the same chance or  probability of selection.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Non probability sampling :</a:t>
            </a:r>
            <a:r>
              <a:rPr lang="en-US" dirty="0" smtClean="0"/>
              <a:t> is any sampling method where some elements of the population have </a:t>
            </a:r>
            <a:r>
              <a:rPr lang="en-US" i="1" dirty="0" smtClean="0"/>
              <a:t>no</a:t>
            </a:r>
            <a:r>
              <a:rPr lang="en-US" dirty="0" smtClean="0"/>
              <a:t> chance of selection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/>
              <a:t>Factors commonly influencing the choice</a:t>
            </a:r>
            <a:r>
              <a:rPr lang="en-US" dirty="0" smtClean="0"/>
              <a:t> between these types include: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Nature and quality of the frame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Availability of auxiliary information about units on the frame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Accuracy requirements, and the need to measure accuracy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Whether detailed analysis of the sample is expected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Cost/operational concerns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6000" b="1" i="1" dirty="0" smtClean="0"/>
              <a:t>Probability Sampling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43313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Simple random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8600" dirty="0" smtClean="0"/>
              <a:t>Each element of the frame thus has an equal probability of selection</a:t>
            </a:r>
          </a:p>
          <a:p>
            <a:pPr>
              <a:lnSpc>
                <a:spcPct val="170000"/>
              </a:lnSpc>
            </a:pPr>
            <a:r>
              <a:rPr lang="en-US" sz="8600" dirty="0" smtClean="0"/>
              <a:t>Minimizes bias and simplifies analysis of result</a:t>
            </a:r>
          </a:p>
          <a:p>
            <a:pPr>
              <a:lnSpc>
                <a:spcPct val="170000"/>
              </a:lnSpc>
            </a:pPr>
            <a:r>
              <a:rPr lang="en-US" sz="8600" dirty="0" smtClean="0"/>
              <a:t>SRS can be vulnerable to sampling errors may result in a sample that doesn't reflect the makeup of the population(male : female)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553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Advantages: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Easy to estimate the accuracy of results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Easy &amp;simply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Disadvantages: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 sample that doesn't reflect the makeup of the population.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It does not provide subsamples of the population.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Systematic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48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relies on arranging the target population on ordered list and then selecting elements at regular intervals.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Advantages: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It is easy to implement.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the stratification can make it efficient.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Disadvantages: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The sample likely to be </a:t>
            </a:r>
            <a:r>
              <a:rPr lang="en-US" i="1" dirty="0" smtClean="0"/>
              <a:t>un</a:t>
            </a:r>
            <a:r>
              <a:rPr lang="en-US" dirty="0" smtClean="0"/>
              <a:t>representative, making the study less accurate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Difficult to </a:t>
            </a:r>
            <a:r>
              <a:rPr lang="en-US" i="1" dirty="0" smtClean="0"/>
              <a:t>quantify</a:t>
            </a:r>
            <a:r>
              <a:rPr lang="en-US" dirty="0" smtClean="0"/>
              <a:t> that accuracy.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219200"/>
          </a:xfrm>
        </p:spPr>
        <p:txBody>
          <a:bodyPr/>
          <a:lstStyle/>
          <a:p>
            <a:r>
              <a:rPr lang="en-US" b="1" dirty="0" smtClean="0"/>
              <a:t>Stratified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638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The population frame can be organized by categories into separate strata. Then individual elements can be randomly selected.</a:t>
            </a:r>
          </a:p>
          <a:p>
            <a:pPr>
              <a:lnSpc>
                <a:spcPct val="150000"/>
              </a:lnSpc>
            </a:pPr>
            <a:r>
              <a:rPr lang="en-US" baseline="30000" dirty="0" smtClean="0"/>
              <a:t> </a:t>
            </a:r>
            <a:r>
              <a:rPr lang="en-US" b="1" dirty="0" smtClean="0"/>
              <a:t>Potential benefits: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Enable researchers to draw inferences about specific subgroups.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Can lead to more efficient statistical estimates.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Enabling researchers to use the data collection approach best suited for each subgroup.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458200" cy="6096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Potential drawbacks</a:t>
            </a:r>
            <a:r>
              <a:rPr lang="en-US" dirty="0" smtClean="0"/>
              <a:t>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Increase the cost and complexity of sample selection.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Can potentially require a larger sample than would other methods.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534400" cy="6477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 stratified sampling approach is most effective when: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Variability within strata are minimal.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Variability between strata are maximum.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343775" cy="1081088"/>
          </a:xfrm>
        </p:spPr>
        <p:txBody>
          <a:bodyPr/>
          <a:lstStyle/>
          <a:p>
            <a:pPr algn="ctr"/>
            <a:r>
              <a:rPr lang="en-US"/>
              <a:t>        Sampling technique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743200"/>
            <a:ext cx="8269288" cy="3200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It is a procedure  where we select a group of subjects (a sample) for study from a larger group (a population)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42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/>
              <a:t>Cluster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486400"/>
          </a:xfrm>
        </p:spPr>
        <p:txBody>
          <a:bodyPr/>
          <a:lstStyle/>
          <a:p>
            <a:r>
              <a:rPr lang="en-US" dirty="0" smtClean="0"/>
              <a:t>To select respondents in groups ('clusters'). Sampling is clustered by geography, or by time periods. </a:t>
            </a:r>
          </a:p>
          <a:p>
            <a:r>
              <a:rPr lang="en-US" dirty="0" smtClean="0"/>
              <a:t>It requires a larger sample than SRS to achieve the same level of accuracy.</a:t>
            </a:r>
          </a:p>
          <a:p>
            <a:r>
              <a:rPr lang="en-US" dirty="0" smtClean="0"/>
              <a:t> It is commonly implemented as multistage sampling </a:t>
            </a:r>
          </a:p>
          <a:p>
            <a:r>
              <a:rPr lang="en-US" b="1" dirty="0" smtClean="0"/>
              <a:t>Advantages: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 reduce travel and administrative costs.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Does not need a sampling frame.</a:t>
            </a:r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smtClean="0"/>
              <a:t>Non Probability Sampling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582832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/>
              <a:t>Convenience sampling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638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sample would not be representative enough.</a:t>
            </a:r>
          </a:p>
          <a:p>
            <a:r>
              <a:rPr lang="en-US" dirty="0" smtClean="0"/>
              <a:t>This type of sampling is most useful for pilot testing.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Quota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One of non-probability sampling.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population is first segmented into mutually exclusive  sub-groups.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Then selection of the sample ( which is non- random) based on a specified proportion</a:t>
            </a:r>
            <a:r>
              <a:rPr lang="en-US" dirty="0"/>
              <a:t>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Disadvantage: These samples may be biased.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Panel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Is the method of first selecting a group of participants through a random sampling method , then each participant is given the same survey or interview at two or more time points.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457200" y="1219200"/>
            <a:ext cx="7086600" cy="4906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marL="36576" indent="0" algn="ctr">
              <a:buNone/>
            </a:pPr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807242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14313"/>
            <a:ext cx="7572375" cy="1081087"/>
          </a:xfrm>
        </p:spPr>
        <p:txBody>
          <a:bodyPr/>
          <a:lstStyle/>
          <a:p>
            <a:r>
              <a:rPr lang="en-US" dirty="0"/>
              <a:t>       Why do sampling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large proportion of individuals or items or units have to be studied, we take a sample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Easier and economical to study sample than the whole population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Items in the sample are representative of the whole population to be studied</a:t>
            </a:r>
          </a:p>
        </p:txBody>
      </p:sp>
    </p:spTree>
    <p:extLst>
      <p:ext uri="{BB962C8B-B14F-4D97-AF65-F5344CB8AC3E}">
        <p14:creationId xmlns:p14="http://schemas.microsoft.com/office/powerpoint/2010/main" val="245775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533400"/>
            <a:ext cx="7793037" cy="13716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      </a:t>
            </a:r>
            <a:r>
              <a:rPr lang="en-US" dirty="0"/>
              <a:t>Target population</a:t>
            </a:r>
            <a:br>
              <a:rPr lang="en-US" dirty="0"/>
            </a:b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3600" b="1" dirty="0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GB" sz="3600" b="1" dirty="0"/>
              <a:t>   </a:t>
            </a:r>
            <a:r>
              <a:rPr lang="en-GB" sz="3600" dirty="0"/>
              <a:t>The population to which the investigator wishes to generalise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7467600" cy="4525963"/>
          </a:xfrm>
        </p:spPr>
        <p:txBody>
          <a:bodyPr>
            <a:noAutofit/>
          </a:bodyPr>
          <a:lstStyle/>
          <a:p>
            <a:endParaRPr lang="en-GB" sz="3200" b="1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/>
              <a:t>  The population of sampling units from which we draw our sample. 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3200" dirty="0"/>
              <a:t>   For practical reasons, the study population is often more limited than the target population</a:t>
            </a:r>
            <a:endParaRPr lang="en-US" sz="32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sz="3200" dirty="0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600200" y="228600"/>
            <a:ext cx="71628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GB" sz="4400" dirty="0"/>
              <a:t>    Study population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GB" sz="4400" dirty="0"/>
              <a:t>  (Survey population)</a:t>
            </a:r>
          </a:p>
        </p:txBody>
      </p:sp>
    </p:spTree>
    <p:extLst>
      <p:ext uri="{BB962C8B-B14F-4D97-AF65-F5344CB8AC3E}">
        <p14:creationId xmlns:p14="http://schemas.microsoft.com/office/powerpoint/2010/main" val="395692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9" y="214313"/>
            <a:ext cx="6926262" cy="1157287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/>
              <a:t>Sample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86000"/>
            <a:ext cx="8040688" cy="38465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A subset of the population, selected so as to be representative of the larger population</a:t>
            </a:r>
          </a:p>
        </p:txBody>
      </p:sp>
    </p:spTree>
    <p:extLst>
      <p:ext uri="{BB962C8B-B14F-4D97-AF65-F5344CB8AC3E}">
        <p14:creationId xmlns:p14="http://schemas.microsoft.com/office/powerpoint/2010/main" val="33731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0" y="214313"/>
            <a:ext cx="7419975" cy="1157287"/>
          </a:xfrm>
        </p:spPr>
        <p:txBody>
          <a:bodyPr/>
          <a:lstStyle/>
          <a:p>
            <a:r>
              <a:rPr lang="en-US" dirty="0"/>
              <a:t>Sampling</a:t>
            </a:r>
          </a:p>
        </p:txBody>
      </p:sp>
      <p:sp>
        <p:nvSpPr>
          <p:cNvPr id="79875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12800" b="1" dirty="0"/>
              <a:t>Sampling </a:t>
            </a:r>
            <a:r>
              <a:rPr lang="en-US" sz="12800" b="1" dirty="0" smtClean="0"/>
              <a:t>frame:</a:t>
            </a:r>
            <a:endParaRPr lang="en-US" sz="12800" b="1" dirty="0"/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en-US" sz="12800" dirty="0"/>
              <a:t>   The set of sampling units from which a sample is to be selected.</a:t>
            </a:r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en-US" sz="12800" dirty="0"/>
              <a:t>    E.g. a list of names, or places </a:t>
            </a:r>
            <a:r>
              <a:rPr lang="en-US" sz="12800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9574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0" y="214313"/>
            <a:ext cx="7419975" cy="1157287"/>
          </a:xfrm>
        </p:spPr>
        <p:txBody>
          <a:bodyPr/>
          <a:lstStyle/>
          <a:p>
            <a:r>
              <a:rPr lang="en-US" dirty="0"/>
              <a:t>Sampling</a:t>
            </a:r>
          </a:p>
        </p:txBody>
      </p:sp>
      <p:sp>
        <p:nvSpPr>
          <p:cNvPr id="79875" name="Rectangle 1027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153400" cy="4800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14400" dirty="0" smtClean="0"/>
              <a:t>S</a:t>
            </a:r>
            <a:r>
              <a:rPr lang="en-US" sz="14400" b="1" dirty="0" smtClean="0"/>
              <a:t>ampling unit:</a:t>
            </a:r>
            <a:endParaRPr lang="en-US" sz="14400" b="1" dirty="0"/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en-US" sz="12800" dirty="0"/>
              <a:t>   The unit of selection in the sampling process.</a:t>
            </a:r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en-US" sz="12800" dirty="0"/>
              <a:t>   E.g. a person, a household or a district.</a:t>
            </a:r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r>
              <a:rPr lang="en-US" sz="12800" dirty="0"/>
              <a:t>   It is not necessarily the unit of observations or study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636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14313"/>
            <a:ext cx="7724775" cy="1081087"/>
          </a:xfrm>
        </p:spPr>
        <p:txBody>
          <a:bodyPr/>
          <a:lstStyle/>
          <a:p>
            <a:r>
              <a:rPr lang="en-US" dirty="0"/>
              <a:t> Sampling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7848600" cy="468788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Sampling error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dirty="0"/>
              <a:t>   </a:t>
            </a:r>
            <a:r>
              <a:rPr lang="en-US" sz="3600" dirty="0"/>
              <a:t>A difference that occurs purely by chance between the value of a sample statistic and that of the corresponding population parameter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1065</TotalTime>
  <Words>743</Words>
  <Application>Microsoft Office PowerPoint</Application>
  <PresentationFormat>On-screen Show (4:3)</PresentationFormat>
  <Paragraphs>95</Paragraphs>
  <Slides>25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Technic</vt:lpstr>
      <vt:lpstr>RSCH 410  Sampling methods   Dr. MONA  HASSAN    </vt:lpstr>
      <vt:lpstr>        Sampling technique</vt:lpstr>
      <vt:lpstr>       Why do sampling</vt:lpstr>
      <vt:lpstr>      Target population </vt:lpstr>
      <vt:lpstr>PowerPoint Presentation</vt:lpstr>
      <vt:lpstr> Sample</vt:lpstr>
      <vt:lpstr>Sampling</vt:lpstr>
      <vt:lpstr>Sampling</vt:lpstr>
      <vt:lpstr> Sampling</vt:lpstr>
      <vt:lpstr>Types  </vt:lpstr>
      <vt:lpstr>PowerPoint Presentation</vt:lpstr>
      <vt:lpstr>PowerPoint Presentation</vt:lpstr>
      <vt:lpstr>Simple random sampling</vt:lpstr>
      <vt:lpstr>PowerPoint Presentation</vt:lpstr>
      <vt:lpstr>Systematic sampling</vt:lpstr>
      <vt:lpstr>PowerPoint Presentation</vt:lpstr>
      <vt:lpstr>Stratified sampling</vt:lpstr>
      <vt:lpstr>PowerPoint Presentation</vt:lpstr>
      <vt:lpstr>PowerPoint Presentation</vt:lpstr>
      <vt:lpstr>Cluster sampling</vt:lpstr>
      <vt:lpstr>PowerPoint Presentation</vt:lpstr>
      <vt:lpstr>Convenience sampling </vt:lpstr>
      <vt:lpstr>Quota sampling</vt:lpstr>
      <vt:lpstr>Panel sampling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Noura Moussa</dc:creator>
  <cp:lastModifiedBy>Mona Hassan</cp:lastModifiedBy>
  <cp:revision>92</cp:revision>
  <dcterms:created xsi:type="dcterms:W3CDTF">2011-12-25T05:12:14Z</dcterms:created>
  <dcterms:modified xsi:type="dcterms:W3CDTF">2015-11-03T05:08:11Z</dcterms:modified>
</cp:coreProperties>
</file>